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4" r:id="rId8"/>
    <p:sldId id="265" r:id="rId9"/>
    <p:sldId id="266" r:id="rId10"/>
    <p:sldId id="267" r:id="rId11"/>
    <p:sldId id="268" r:id="rId12"/>
    <p:sldId id="270" r:id="rId13"/>
    <p:sldId id="272" r:id="rId14"/>
    <p:sldId id="275" r:id="rId15"/>
    <p:sldId id="276" r:id="rId16"/>
    <p:sldId id="277" r:id="rId17"/>
    <p:sldId id="279" r:id="rId18"/>
    <p:sldId id="280" r:id="rId19"/>
    <p:sldId id="281" r:id="rId20"/>
    <p:sldId id="282" r:id="rId21"/>
    <p:sldId id="283" r:id="rId22"/>
    <p:sldId id="284" r:id="rId23"/>
    <p:sldId id="288" r:id="rId24"/>
    <p:sldId id="289" r:id="rId25"/>
    <p:sldId id="290" r:id="rId26"/>
    <p:sldId id="291" r:id="rId27"/>
    <p:sldId id="292" r:id="rId28"/>
    <p:sldId id="294" r:id="rId29"/>
    <p:sldId id="296" r:id="rId30"/>
    <p:sldId id="297" r:id="rId31"/>
    <p:sldId id="298" r:id="rId32"/>
    <p:sldId id="299" r:id="rId33"/>
    <p:sldId id="300" r:id="rId34"/>
    <p:sldId id="303" r:id="rId35"/>
    <p:sldId id="304" r:id="rId36"/>
    <p:sldId id="305" r:id="rId37"/>
    <p:sldId id="306" r:id="rId38"/>
    <p:sldId id="307" r:id="rId39"/>
    <p:sldId id="308" r:id="rId40"/>
    <p:sldId id="30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9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AEFD006-AAA8-4B44-993F-0042D7A7B3A3}" type="datetimeFigureOut">
              <a:rPr lang="en-US" smtClean="0"/>
              <a:t>2/24/2015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5FFD655-EFA6-4DE1-B66F-6AD9818B8EE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EFD006-AAA8-4B44-993F-0042D7A7B3A3}"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FFD655-EFA6-4DE1-B66F-6AD9818B8E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AEFD006-AAA8-4B44-993F-0042D7A7B3A3}" type="datetimeFigureOut">
              <a:rPr lang="en-US" smtClean="0"/>
              <a:t>2/24/2015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5FFD655-EFA6-4DE1-B66F-6AD9818B8E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EFD006-AAA8-4B44-993F-0042D7A7B3A3}"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FFD655-EFA6-4DE1-B66F-6AD9818B8E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AEFD006-AAA8-4B44-993F-0042D7A7B3A3}" type="datetimeFigureOut">
              <a:rPr lang="en-US" smtClean="0"/>
              <a:t>2/24/2015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5FFD655-EFA6-4DE1-B66F-6AD9818B8EE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EFD006-AAA8-4B44-993F-0042D7A7B3A3}" type="datetimeFigureOut">
              <a:rPr lang="en-US" smtClean="0"/>
              <a:t>2/24/2015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FFD655-EFA6-4DE1-B66F-6AD9818B8E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AEFD006-AAA8-4B44-993F-0042D7A7B3A3}" type="datetimeFigureOut">
              <a:rPr lang="en-US" smtClean="0"/>
              <a:t>2/24/2015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5FFD655-EFA6-4DE1-B66F-6AD9818B8E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AEFD006-AAA8-4B44-993F-0042D7A7B3A3}" type="datetimeFigureOut">
              <a:rPr lang="en-US" smtClean="0"/>
              <a:t>2/24/2015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5FFD655-EFA6-4DE1-B66F-6AD9818B8E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AEFD006-AAA8-4B44-993F-0042D7A7B3A3}" type="datetimeFigureOut">
              <a:rPr lang="en-US" smtClean="0"/>
              <a:t>2/24/2015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5FFD655-EFA6-4DE1-B66F-6AD9818B8E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EFD006-AAA8-4B44-993F-0042D7A7B3A3}" type="datetimeFigureOut">
              <a:rPr lang="en-US" smtClean="0"/>
              <a:t>2/24/2015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FFD655-EFA6-4DE1-B66F-6AD9818B8E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AEFD006-AAA8-4B44-993F-0042D7A7B3A3}" type="datetimeFigureOut">
              <a:rPr lang="en-US" smtClean="0"/>
              <a:t>2/24/2015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FFD655-EFA6-4DE1-B66F-6AD9818B8EE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AEFD006-AAA8-4B44-993F-0042D7A7B3A3}" type="datetimeFigureOut">
              <a:rPr lang="en-US" smtClean="0"/>
              <a:t>2/24/2015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5FFD655-EFA6-4DE1-B66F-6AD9818B8EE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One</a:t>
            </a:r>
            <a:endParaRPr lang="en-US" dirty="0"/>
          </a:p>
        </p:txBody>
      </p:sp>
      <p:sp>
        <p:nvSpPr>
          <p:cNvPr id="3" name="Subtitle 2"/>
          <p:cNvSpPr>
            <a:spLocks noGrp="1"/>
          </p:cNvSpPr>
          <p:nvPr>
            <p:ph type="subTitle" idx="1"/>
          </p:nvPr>
        </p:nvSpPr>
        <p:spPr/>
        <p:txBody>
          <a:bodyPr/>
          <a:lstStyle/>
          <a:p>
            <a:r>
              <a:rPr lang="en-US" dirty="0" smtClean="0"/>
              <a:t>“Limits and Continuity”:  </a:t>
            </a:r>
          </a:p>
        </p:txBody>
      </p:sp>
    </p:spTree>
    <p:extLst>
      <p:ext uri="{BB962C8B-B14F-4D97-AF65-F5344CB8AC3E}">
        <p14:creationId xmlns:p14="http://schemas.microsoft.com/office/powerpoint/2010/main" val="38339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limits</a:t>
            </a:r>
            <a:endParaRPr lang="en-US" dirty="0"/>
          </a:p>
        </p:txBody>
      </p:sp>
      <p:sp>
        <p:nvSpPr>
          <p:cNvPr id="3" name="Content Placeholder 2"/>
          <p:cNvSpPr>
            <a:spLocks noGrp="1"/>
          </p:cNvSpPr>
          <p:nvPr>
            <p:ph idx="1"/>
          </p:nvPr>
        </p:nvSpPr>
        <p:spPr/>
        <p:txBody>
          <a:bodyPr/>
          <a:lstStyle/>
          <a:p>
            <a:r>
              <a:rPr lang="en-US" dirty="0" smtClean="0"/>
              <a:t>Sometimes one-sided or two-sided limits fail to exist because the values of the function increase or decrease without bound.</a:t>
            </a:r>
          </a:p>
          <a:p>
            <a:pPr>
              <a:buNone/>
            </a:pPr>
            <a:endParaRPr lang="en-US" dirty="0" smtClean="0"/>
          </a:p>
          <a:p>
            <a:r>
              <a:rPr lang="en-US" dirty="0" smtClean="0"/>
              <a:t>Positive and negative infinity (on the next slide are not real numbers), they simply describe particular ways in which the limits fail to exist.  </a:t>
            </a:r>
          </a:p>
          <a:p>
            <a:pPr>
              <a:buNone/>
            </a:pPr>
            <a:endParaRPr lang="en-US" dirty="0" smtClean="0"/>
          </a:p>
          <a:p>
            <a:r>
              <a:rPr lang="en-US" dirty="0" smtClean="0"/>
              <a:t>You cannot manipulate infinity algebraically (you cannot add, subtract, etc).</a:t>
            </a:r>
            <a:endParaRPr lang="en-US" dirty="0"/>
          </a:p>
        </p:txBody>
      </p:sp>
    </p:spTree>
    <p:extLst>
      <p:ext uri="{BB962C8B-B14F-4D97-AF65-F5344CB8AC3E}">
        <p14:creationId xmlns:p14="http://schemas.microsoft.com/office/powerpoint/2010/main" val="2239143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limits example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90587" y="1704181"/>
            <a:ext cx="6372225" cy="4657725"/>
          </a:xfrm>
          <a:prstGeom prst="rect">
            <a:avLst/>
          </a:prstGeom>
          <a:noFill/>
          <a:ln w="9525">
            <a:noFill/>
            <a:miter lim="800000"/>
            <a:headEnd/>
            <a:tailEnd/>
          </a:ln>
        </p:spPr>
      </p:pic>
    </p:spTree>
    <p:extLst>
      <p:ext uri="{BB962C8B-B14F-4D97-AF65-F5344CB8AC3E}">
        <p14:creationId xmlns:p14="http://schemas.microsoft.com/office/powerpoint/2010/main" val="2453476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basic limits</a:t>
            </a:r>
            <a:endParaRPr lang="en-US" dirty="0"/>
          </a:p>
        </p:txBody>
      </p:sp>
      <p:sp>
        <p:nvSpPr>
          <p:cNvPr id="3" name="Content Placeholder 2"/>
          <p:cNvSpPr>
            <a:spLocks noGrp="1"/>
          </p:cNvSpPr>
          <p:nvPr>
            <p:ph idx="1"/>
          </p:nvPr>
        </p:nvSpPr>
        <p:spPr/>
        <p:txBody>
          <a:bodyPr/>
          <a:lstStyle/>
          <a:p>
            <a:r>
              <a:rPr lang="en-US" sz="2400" dirty="0" smtClean="0"/>
              <a:t>The limit of a constant = that constant because the y value never changes. (1.2.1 a)</a:t>
            </a:r>
          </a:p>
          <a:p>
            <a:r>
              <a:rPr lang="en-US" sz="2400" dirty="0" smtClean="0"/>
              <a:t>The limit of y=x as x approaches any value is just that value since x and y are equal.(1.2.1b)</a:t>
            </a:r>
          </a:p>
          <a:p>
            <a:endParaRPr lang="en-US" dirty="0"/>
          </a:p>
        </p:txBody>
      </p:sp>
      <p:pic>
        <p:nvPicPr>
          <p:cNvPr id="4" name="Picture 1031"/>
          <p:cNvPicPr>
            <a:picLocks noChangeAspect="1" noChangeArrowheads="1"/>
          </p:cNvPicPr>
          <p:nvPr/>
        </p:nvPicPr>
        <p:blipFill>
          <a:blip r:embed="rId2" cstate="print"/>
          <a:srcRect/>
          <a:stretch>
            <a:fillRect/>
          </a:stretch>
        </p:blipFill>
        <p:spPr bwMode="auto">
          <a:xfrm>
            <a:off x="1600200" y="3276600"/>
            <a:ext cx="3810000" cy="2162197"/>
          </a:xfrm>
          <a:prstGeom prst="rect">
            <a:avLst/>
          </a:prstGeom>
          <a:noFill/>
          <a:ln w="9525">
            <a:noFill/>
            <a:miter lim="800000"/>
            <a:headEnd/>
            <a:tailEnd/>
          </a:ln>
        </p:spPr>
      </p:pic>
      <p:pic>
        <p:nvPicPr>
          <p:cNvPr id="5" name="Picture 1030"/>
          <p:cNvPicPr>
            <a:picLocks noChangeAspect="1" noChangeArrowheads="1"/>
          </p:cNvPicPr>
          <p:nvPr/>
        </p:nvPicPr>
        <p:blipFill>
          <a:blip r:embed="rId3" cstate="print"/>
          <a:srcRect/>
          <a:stretch>
            <a:fillRect/>
          </a:stretch>
        </p:blipFill>
        <p:spPr bwMode="auto">
          <a:xfrm>
            <a:off x="685800" y="5486400"/>
            <a:ext cx="6400800" cy="922638"/>
          </a:xfrm>
          <a:prstGeom prst="rect">
            <a:avLst/>
          </a:prstGeom>
          <a:noFill/>
          <a:ln w="9525">
            <a:noFill/>
            <a:miter lim="800000"/>
            <a:headEnd/>
            <a:tailEnd/>
          </a:ln>
        </p:spPr>
      </p:pic>
    </p:spTree>
    <p:extLst>
      <p:ext uri="{BB962C8B-B14F-4D97-AF65-F5344CB8AC3E}">
        <p14:creationId xmlns:p14="http://schemas.microsoft.com/office/powerpoint/2010/main" val="1118967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tool for finding limits algebraically</a:t>
            </a:r>
            <a:endParaRPr lang="en-US" dirty="0"/>
          </a:p>
        </p:txBody>
      </p:sp>
      <p:sp>
        <p:nvSpPr>
          <p:cNvPr id="3" name="Content Placeholder 2"/>
          <p:cNvSpPr>
            <a:spLocks noGrp="1"/>
          </p:cNvSpPr>
          <p:nvPr>
            <p:ph idx="1"/>
          </p:nvPr>
        </p:nvSpPr>
        <p:spPr/>
        <p:txBody>
          <a:bodyPr/>
          <a:lstStyle/>
          <a:p>
            <a:r>
              <a:rPr lang="en-US" dirty="0" smtClean="0"/>
              <a:t>These look terrible, but I will explain them on the next slide and give examples after that.</a:t>
            </a:r>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600200" y="2514600"/>
            <a:ext cx="6400800" cy="4091529"/>
          </a:xfrm>
          <a:prstGeom prst="rect">
            <a:avLst/>
          </a:prstGeom>
          <a:noFill/>
          <a:ln w="9525">
            <a:noFill/>
            <a:miter lim="800000"/>
            <a:headEnd/>
            <a:tailEnd/>
          </a:ln>
        </p:spPr>
      </p:pic>
    </p:spTree>
    <p:extLst>
      <p:ext uri="{BB962C8B-B14F-4D97-AF65-F5344CB8AC3E}">
        <p14:creationId xmlns:p14="http://schemas.microsoft.com/office/powerpoint/2010/main" val="946671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Indeterminate form of type 0/0</a:t>
            </a:r>
            <a:endParaRPr lang="en-US" dirty="0"/>
          </a:p>
        </p:txBody>
      </p:sp>
      <p:sp>
        <p:nvSpPr>
          <p:cNvPr id="3" name="Content Placeholder 2"/>
          <p:cNvSpPr>
            <a:spLocks noGrp="1"/>
          </p:cNvSpPr>
          <p:nvPr>
            <p:ph idx="1"/>
          </p:nvPr>
        </p:nvSpPr>
        <p:spPr/>
        <p:txBody>
          <a:bodyPr/>
          <a:lstStyle/>
          <a:p>
            <a:r>
              <a:rPr lang="en-US" sz="2400" dirty="0" smtClean="0"/>
              <a:t>The following example is called indeterminate form of type 0/0 because if you do jump directly to substitution, you will get 0/0. </a:t>
            </a:r>
          </a:p>
          <a:p>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3352800"/>
            <a:ext cx="7786761" cy="2252011"/>
          </a:xfrm>
          <a:prstGeom prst="rect">
            <a:avLst/>
          </a:prstGeom>
          <a:noFill/>
          <a:ln w="9525">
            <a:noFill/>
            <a:miter lim="800000"/>
            <a:headEnd/>
            <a:tailEnd/>
          </a:ln>
        </p:spPr>
      </p:pic>
    </p:spTree>
    <p:extLst>
      <p:ext uri="{BB962C8B-B14F-4D97-AF65-F5344CB8AC3E}">
        <p14:creationId xmlns:p14="http://schemas.microsoft.com/office/powerpoint/2010/main" val="1730260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indeterminate form</a:t>
            </a:r>
            <a:endParaRPr lang="en-US" dirty="0"/>
          </a:p>
        </p:txBody>
      </p:sp>
      <p:sp>
        <p:nvSpPr>
          <p:cNvPr id="5" name="Content Placeholder 4"/>
          <p:cNvSpPr>
            <a:spLocks noGrp="1"/>
          </p:cNvSpPr>
          <p:nvPr>
            <p:ph idx="1"/>
          </p:nvPr>
        </p:nvSpPr>
        <p:spPr/>
        <p:txBody>
          <a:bodyPr/>
          <a:lstStyle/>
          <a:p>
            <a:r>
              <a:rPr lang="en-US" dirty="0" smtClean="0"/>
              <a:t>Sometimes, limits of indeterminate forms of type 0/0 can be found by algebraic simplification, as in the last example, but frequently this will not work and other methods must be used.</a:t>
            </a:r>
          </a:p>
          <a:p>
            <a:endParaRPr lang="en-US" dirty="0" smtClean="0"/>
          </a:p>
          <a:p>
            <a:r>
              <a:rPr lang="en-US" dirty="0" smtClean="0"/>
              <a:t>One example of another method involves multiplying by the conjugate of the denominator (see example on next page).  </a:t>
            </a:r>
            <a:endParaRPr lang="en-US" dirty="0"/>
          </a:p>
        </p:txBody>
      </p:sp>
    </p:spTree>
    <p:extLst>
      <p:ext uri="{BB962C8B-B14F-4D97-AF65-F5344CB8AC3E}">
        <p14:creationId xmlns:p14="http://schemas.microsoft.com/office/powerpoint/2010/main" val="34342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2209800"/>
            <a:ext cx="7799358" cy="2438400"/>
          </a:xfrm>
          <a:prstGeom prst="rect">
            <a:avLst/>
          </a:prstGeom>
          <a:noFill/>
          <a:ln w="9525">
            <a:noFill/>
            <a:miter lim="800000"/>
            <a:headEnd/>
            <a:tailEnd/>
          </a:ln>
        </p:spPr>
      </p:pic>
    </p:spTree>
    <p:extLst>
      <p:ext uri="{BB962C8B-B14F-4D97-AF65-F5344CB8AC3E}">
        <p14:creationId xmlns:p14="http://schemas.microsoft.com/office/powerpoint/2010/main" val="105813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Limits at infinity and horizontal asymptotes</a:t>
            </a:r>
            <a:endParaRPr lang="en-US" dirty="0"/>
          </a:p>
        </p:txBody>
      </p:sp>
      <p:sp>
        <p:nvSpPr>
          <p:cNvPr id="3" name="Content Placeholder 2"/>
          <p:cNvSpPr>
            <a:spLocks noGrp="1"/>
          </p:cNvSpPr>
          <p:nvPr>
            <p:ph idx="1"/>
          </p:nvPr>
        </p:nvSpPr>
        <p:spPr/>
        <p:txBody>
          <a:bodyPr/>
          <a:lstStyle/>
          <a:p>
            <a:r>
              <a:rPr lang="en-US" sz="2000" dirty="0" smtClean="0"/>
              <a:t>We discussed infinite limits briefly on slides 12 &amp; 13 in section 1.3.</a:t>
            </a:r>
          </a:p>
          <a:p>
            <a:r>
              <a:rPr lang="en-US" sz="2000" dirty="0" smtClean="0"/>
              <a:t>We will now expand our look at situations when the value of x increases or decreases without bound (“end behavior”) and as a function approaches a horizontal asymptote.</a:t>
            </a:r>
          </a:p>
          <a:p>
            <a:r>
              <a:rPr lang="en-US" sz="2000" dirty="0" smtClean="0"/>
              <a:t>Below is a picture of a function with a horizontal asymptote and a related limit.</a:t>
            </a:r>
          </a:p>
          <a:p>
            <a:r>
              <a:rPr lang="en-US" sz="2000" dirty="0" smtClean="0"/>
              <a:t>The further you follow the </a:t>
            </a:r>
          </a:p>
          <a:p>
            <a:pPr>
              <a:buNone/>
            </a:pPr>
            <a:r>
              <a:rPr lang="en-US" sz="2000" dirty="0" smtClean="0"/>
              <a:t>	graph to the right, the closer</a:t>
            </a:r>
          </a:p>
          <a:p>
            <a:pPr>
              <a:buNone/>
            </a:pPr>
            <a:r>
              <a:rPr lang="en-US" sz="2000" dirty="0" smtClean="0"/>
              <a:t>	y values get to the asymptote.</a:t>
            </a:r>
          </a:p>
          <a:p>
            <a:pPr>
              <a:buNone/>
            </a:pPr>
            <a:r>
              <a:rPr lang="en-US" sz="2000" dirty="0" smtClean="0"/>
              <a:t>	That is why the limit is L.</a:t>
            </a:r>
            <a:endParaRPr lang="en-US" sz="1700" dirty="0" smtClean="0"/>
          </a:p>
          <a:p>
            <a:endParaRPr lang="en-US" dirty="0"/>
          </a:p>
        </p:txBody>
      </p:sp>
      <p:pic>
        <p:nvPicPr>
          <p:cNvPr id="4" name="Picture 1033"/>
          <p:cNvPicPr>
            <a:picLocks noChangeAspect="1" noChangeArrowheads="1"/>
          </p:cNvPicPr>
          <p:nvPr/>
        </p:nvPicPr>
        <p:blipFill>
          <a:blip r:embed="rId2" cstate="print"/>
          <a:srcRect/>
          <a:stretch>
            <a:fillRect/>
          </a:stretch>
        </p:blipFill>
        <p:spPr bwMode="auto">
          <a:xfrm>
            <a:off x="4419600" y="3962400"/>
            <a:ext cx="3556000" cy="2775415"/>
          </a:xfrm>
          <a:prstGeom prst="rect">
            <a:avLst/>
          </a:prstGeom>
          <a:noFill/>
          <a:ln w="9525">
            <a:noFill/>
            <a:miter lim="800000"/>
            <a:headEnd/>
            <a:tailEnd/>
          </a:ln>
        </p:spPr>
      </p:pic>
    </p:spTree>
    <p:extLst>
      <p:ext uri="{BB962C8B-B14F-4D97-AF65-F5344CB8AC3E}">
        <p14:creationId xmlns:p14="http://schemas.microsoft.com/office/powerpoint/2010/main" val="3138858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858755"/>
            <a:ext cx="7239000" cy="4348577"/>
          </a:xfrm>
          <a:prstGeom prst="rect">
            <a:avLst/>
          </a:prstGeom>
          <a:noFill/>
          <a:ln w="9525">
            <a:noFill/>
            <a:miter lim="800000"/>
            <a:headEnd/>
            <a:tailEnd/>
          </a:ln>
        </p:spPr>
      </p:pic>
    </p:spTree>
    <p:extLst>
      <p:ext uri="{BB962C8B-B14F-4D97-AF65-F5344CB8AC3E}">
        <p14:creationId xmlns:p14="http://schemas.microsoft.com/office/powerpoint/2010/main" val="645484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262981"/>
            <a:ext cx="7239000" cy="3540125"/>
          </a:xfrm>
          <a:prstGeom prst="rect">
            <a:avLst/>
          </a:prstGeom>
          <a:noFill/>
          <a:ln w="9525">
            <a:noFill/>
            <a:miter lim="800000"/>
            <a:headEnd/>
            <a:tailEnd/>
          </a:ln>
        </p:spPr>
      </p:pic>
    </p:spTree>
    <p:extLst>
      <p:ext uri="{BB962C8B-B14F-4D97-AF65-F5344CB8AC3E}">
        <p14:creationId xmlns:p14="http://schemas.microsoft.com/office/powerpoint/2010/main" val="1965685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graphics are attributed to:</a:t>
            </a:r>
            <a:endParaRPr lang="en-US" dirty="0"/>
          </a:p>
        </p:txBody>
      </p:sp>
      <p:sp>
        <p:nvSpPr>
          <p:cNvPr id="3" name="Content Placeholder 2"/>
          <p:cNvSpPr>
            <a:spLocks noGrp="1"/>
          </p:cNvSpPr>
          <p:nvPr>
            <p:ph idx="1"/>
          </p:nvPr>
        </p:nvSpPr>
        <p:spPr/>
        <p:txBody>
          <a:bodyPr/>
          <a:lstStyle/>
          <a:p>
            <a:endParaRPr lang="en-US" i="1" dirty="0" smtClean="0"/>
          </a:p>
          <a:p>
            <a:r>
              <a:rPr lang="en-US" i="1" dirty="0" smtClean="0"/>
              <a:t>Calculus,10/E</a:t>
            </a:r>
            <a:r>
              <a:rPr lang="en-US" dirty="0" smtClean="0"/>
              <a:t> by Howard Anton, </a:t>
            </a:r>
            <a:r>
              <a:rPr lang="en-US" dirty="0" err="1" smtClean="0"/>
              <a:t>Irl</a:t>
            </a:r>
            <a:r>
              <a:rPr lang="en-US" dirty="0" smtClean="0"/>
              <a:t> </a:t>
            </a:r>
            <a:r>
              <a:rPr lang="en-US" dirty="0" err="1" smtClean="0"/>
              <a:t>Bivens</a:t>
            </a:r>
            <a:r>
              <a:rPr lang="en-US" dirty="0" smtClean="0"/>
              <a:t>, and Stephen Davis</a:t>
            </a:r>
            <a:br>
              <a:rPr lang="en-US" dirty="0" smtClean="0"/>
            </a:br>
            <a:r>
              <a:rPr lang="en-US" dirty="0" smtClean="0"/>
              <a:t>Copyright © 2009 by John Wiley &amp; Sons, Inc.  All rights reserved.</a:t>
            </a:r>
          </a:p>
          <a:p>
            <a:endParaRPr lang="en-US" dirty="0"/>
          </a:p>
        </p:txBody>
      </p:sp>
    </p:spTree>
    <p:extLst>
      <p:ext uri="{BB962C8B-B14F-4D97-AF65-F5344CB8AC3E}">
        <p14:creationId xmlns:p14="http://schemas.microsoft.com/office/powerpoint/2010/main" val="1131645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Limits of polynomials as x approaches +/- infinity</a:t>
            </a:r>
            <a:endParaRPr lang="en-US" dirty="0"/>
          </a:p>
        </p:txBody>
      </p:sp>
      <p:sp>
        <p:nvSpPr>
          <p:cNvPr id="3" name="Content Placeholder 2"/>
          <p:cNvSpPr>
            <a:spLocks noGrp="1"/>
          </p:cNvSpPr>
          <p:nvPr>
            <p:ph idx="1"/>
          </p:nvPr>
        </p:nvSpPr>
        <p:spPr/>
        <p:txBody>
          <a:bodyPr/>
          <a:lstStyle/>
          <a:p>
            <a:r>
              <a:rPr lang="en-US" sz="2200" dirty="0" smtClean="0"/>
              <a:t>The end behavior of a polynomial matches the end behavior of its highest degree term.</a:t>
            </a:r>
          </a:p>
          <a:p>
            <a:endParaRPr lang="en-US" sz="2200" dirty="0" smtClean="0"/>
          </a:p>
          <a:p>
            <a:r>
              <a:rPr lang="en-US" sz="2200" dirty="0" smtClean="0"/>
              <a:t>From the Lead Coefficient Test (+1) and the degree (odd), we know that the end behavior of y= x</a:t>
            </a:r>
            <a:r>
              <a:rPr lang="en-US" sz="2200" baseline="30000" dirty="0" smtClean="0"/>
              <a:t>3</a:t>
            </a:r>
            <a:r>
              <a:rPr lang="en-US" sz="2200" dirty="0" smtClean="0"/>
              <a:t> is down up, therefore, the same must be true for y = x</a:t>
            </a:r>
            <a:r>
              <a:rPr lang="en-US" sz="2200" baseline="30000" dirty="0" smtClean="0"/>
              <a:t>3</a:t>
            </a:r>
            <a:r>
              <a:rPr lang="en-US" sz="2200" dirty="0" smtClean="0"/>
              <a:t>-12x</a:t>
            </a:r>
            <a:r>
              <a:rPr lang="en-US" sz="2200" baseline="30000" dirty="0" smtClean="0"/>
              <a:t>2</a:t>
            </a:r>
            <a:r>
              <a:rPr lang="en-US" sz="2200" dirty="0" smtClean="0"/>
              <a:t>+48x-63 which is g(x)=(x-4)</a:t>
            </a:r>
            <a:r>
              <a:rPr lang="en-US" sz="2200" baseline="30000" dirty="0" smtClean="0"/>
              <a:t>3</a:t>
            </a:r>
            <a:r>
              <a:rPr lang="en-US" sz="2200" dirty="0" smtClean="0"/>
              <a:t>+1 in graphing form.</a:t>
            </a:r>
          </a:p>
          <a:p>
            <a:endParaRPr lang="en-US" sz="2200" dirty="0" smtClean="0"/>
          </a:p>
          <a:p>
            <a:r>
              <a:rPr lang="en-US" sz="2200" dirty="0" smtClean="0"/>
              <a:t>The graph of g(x) on the right</a:t>
            </a:r>
          </a:p>
          <a:p>
            <a:pPr lvl="1">
              <a:buNone/>
            </a:pPr>
            <a:r>
              <a:rPr lang="en-US" sz="2200" dirty="0" smtClean="0">
                <a:solidFill>
                  <a:schemeClr val="tx1"/>
                </a:solidFill>
              </a:rPr>
              <a:t>does fall to the left and rise to the </a:t>
            </a:r>
          </a:p>
          <a:p>
            <a:pPr lvl="1">
              <a:buNone/>
            </a:pPr>
            <a:r>
              <a:rPr lang="en-US" sz="2200" dirty="0" smtClean="0">
                <a:solidFill>
                  <a:schemeClr val="tx1"/>
                </a:solidFill>
              </a:rPr>
              <a:t>right, just as end behavior predicts.</a:t>
            </a:r>
          </a:p>
          <a:p>
            <a:pPr>
              <a:buNone/>
            </a:pPr>
            <a:endParaRPr lang="en-US" dirty="0"/>
          </a:p>
        </p:txBody>
      </p:sp>
      <p:pic>
        <p:nvPicPr>
          <p:cNvPr id="5" name="Picture 6"/>
          <p:cNvPicPr>
            <a:picLocks noChangeAspect="1" noChangeArrowheads="1"/>
          </p:cNvPicPr>
          <p:nvPr/>
        </p:nvPicPr>
        <p:blipFill>
          <a:blip r:embed="rId2" cstate="print"/>
          <a:srcRect/>
          <a:stretch>
            <a:fillRect/>
          </a:stretch>
        </p:blipFill>
        <p:spPr bwMode="auto">
          <a:xfrm>
            <a:off x="5562600" y="4267200"/>
            <a:ext cx="2368850" cy="2363276"/>
          </a:xfrm>
          <a:prstGeom prst="rect">
            <a:avLst/>
          </a:prstGeom>
          <a:noFill/>
          <a:ln w="9525">
            <a:noFill/>
            <a:miter lim="800000"/>
            <a:headEnd/>
            <a:tailEnd/>
          </a:ln>
        </p:spPr>
      </p:pic>
    </p:spTree>
    <p:extLst>
      <p:ext uri="{BB962C8B-B14F-4D97-AF65-F5344CB8AC3E}">
        <p14:creationId xmlns:p14="http://schemas.microsoft.com/office/powerpoint/2010/main" val="508033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degree example</a:t>
            </a:r>
            <a:endParaRPr lang="en-US"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228600" y="2057400"/>
            <a:ext cx="7776292" cy="2362200"/>
          </a:xfrm>
          <a:prstGeom prst="rect">
            <a:avLst/>
          </a:prstGeom>
          <a:noFill/>
          <a:ln w="9525">
            <a:noFill/>
            <a:miter lim="800000"/>
            <a:headEnd/>
            <a:tailEnd/>
          </a:ln>
        </p:spPr>
      </p:pic>
    </p:spTree>
    <p:extLst>
      <p:ext uri="{BB962C8B-B14F-4D97-AF65-F5344CB8AC3E}">
        <p14:creationId xmlns:p14="http://schemas.microsoft.com/office/powerpoint/2010/main" val="167235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Limits of rational functions as x approaches +/- infinity</a:t>
            </a:r>
            <a:endParaRPr lang="en-US" dirty="0"/>
          </a:p>
        </p:txBody>
      </p:sp>
      <p:sp>
        <p:nvSpPr>
          <p:cNvPr id="3" name="Content Placeholder 2"/>
          <p:cNvSpPr>
            <a:spLocks noGrp="1"/>
          </p:cNvSpPr>
          <p:nvPr>
            <p:ph idx="1"/>
          </p:nvPr>
        </p:nvSpPr>
        <p:spPr/>
        <p:txBody>
          <a:bodyPr>
            <a:normAutofit/>
          </a:bodyPr>
          <a:lstStyle/>
          <a:p>
            <a:r>
              <a:rPr lang="en-US" sz="2400" dirty="0" smtClean="0"/>
              <a:t>One technique for determining the end behavior of a rational function is to divide each term in the numerator and denominator by the highest power of x that occurs in the denominator, then follow methods we already know.</a:t>
            </a:r>
          </a:p>
          <a:p>
            <a:r>
              <a:rPr lang="en-US" sz="2400" dirty="0" smtClean="0"/>
              <a:t>Example:</a:t>
            </a:r>
          </a:p>
          <a:p>
            <a:endParaRPr lang="en-US" sz="2400" dirty="0" smtClean="0"/>
          </a:p>
          <a:p>
            <a:endParaRPr lang="en-US" sz="2400" dirty="0"/>
          </a:p>
        </p:txBody>
      </p:sp>
      <p:pic>
        <p:nvPicPr>
          <p:cNvPr id="9" name="Picture 4"/>
          <p:cNvPicPr>
            <a:picLocks noChangeAspect="1" noChangeArrowheads="1"/>
          </p:cNvPicPr>
          <p:nvPr/>
        </p:nvPicPr>
        <p:blipFill>
          <a:blip r:embed="rId2" cstate="print"/>
          <a:srcRect/>
          <a:stretch>
            <a:fillRect/>
          </a:stretch>
        </p:blipFill>
        <p:spPr bwMode="auto">
          <a:xfrm>
            <a:off x="152400" y="4191000"/>
            <a:ext cx="7924206" cy="2209800"/>
          </a:xfrm>
          <a:prstGeom prst="rect">
            <a:avLst/>
          </a:prstGeom>
          <a:noFill/>
          <a:ln w="9525">
            <a:noFill/>
            <a:miter lim="800000"/>
            <a:headEnd/>
            <a:tailEnd/>
          </a:ln>
        </p:spPr>
      </p:pic>
    </p:spTree>
    <p:extLst>
      <p:ext uri="{BB962C8B-B14F-4D97-AF65-F5344CB8AC3E}">
        <p14:creationId xmlns:p14="http://schemas.microsoft.com/office/powerpoint/2010/main" val="1201972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 thrown baseball cannot vanish at some point and reappear someplace else to continue its motion.  Thus, we perceive the path of the ball as an unbroken curve.  In this section, we will define “unbroken curve” to mean </a:t>
            </a:r>
            <a:r>
              <a:rPr lang="en-US" u="sng" dirty="0" smtClean="0"/>
              <a:t>continuous</a:t>
            </a:r>
            <a:r>
              <a:rPr lang="en-US" dirty="0" smtClean="0"/>
              <a:t> and include properties of continuous curves.</a:t>
            </a:r>
            <a:endParaRPr lang="en-US" dirty="0"/>
          </a:p>
        </p:txBody>
      </p:sp>
    </p:spTree>
    <p:extLst>
      <p:ext uri="{BB962C8B-B14F-4D97-AF65-F5344CB8AC3E}">
        <p14:creationId xmlns:p14="http://schemas.microsoft.com/office/powerpoint/2010/main" val="1356952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continuity</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r>
              <a:rPr lang="en-US" dirty="0" smtClean="0"/>
              <a:t>#1 means that there cannot be an unfilled hole remaining at that value (c) where you are finding the limit.</a:t>
            </a:r>
          </a:p>
          <a:p>
            <a:r>
              <a:rPr lang="en-US" dirty="0" smtClean="0"/>
              <a:t>#2 means that the two one sided limits must be equal.</a:t>
            </a:r>
          </a:p>
          <a:p>
            <a:r>
              <a:rPr lang="en-US" dirty="0" smtClean="0"/>
              <a:t>#3 means that the limit and the point at that value (c) must be equal.</a:t>
            </a:r>
          </a:p>
          <a:p>
            <a:endParaRPr lang="en-US" dirty="0" smtClean="0"/>
          </a:p>
          <a:p>
            <a:endParaRPr lang="en-US" dirty="0" smtClean="0"/>
          </a:p>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381000" y="1524000"/>
            <a:ext cx="7638951" cy="2133600"/>
          </a:xfrm>
          <a:prstGeom prst="rect">
            <a:avLst/>
          </a:prstGeom>
          <a:noFill/>
          <a:ln w="9525">
            <a:noFill/>
            <a:miter lim="800000"/>
            <a:headEnd/>
            <a:tailEnd/>
          </a:ln>
        </p:spPr>
      </p:pic>
    </p:spTree>
    <p:extLst>
      <p:ext uri="{BB962C8B-B14F-4D97-AF65-F5344CB8AC3E}">
        <p14:creationId xmlns:p14="http://schemas.microsoft.com/office/powerpoint/2010/main" val="2220593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Graphing examples that are not continuous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has a hole, so it breaks rule #1.</a:t>
            </a:r>
          </a:p>
          <a:p>
            <a:r>
              <a:rPr lang="en-US" dirty="0" smtClean="0"/>
              <a:t>(b) has a limit that does not exist (DNE) at c because the two sided limits are not equal, so it breaks rule #2.</a:t>
            </a:r>
            <a:endParaRPr lang="en-US" dirty="0"/>
          </a:p>
        </p:txBody>
      </p:sp>
      <p:pic>
        <p:nvPicPr>
          <p:cNvPr id="4" name="Picture 11"/>
          <p:cNvPicPr>
            <a:picLocks noChangeAspect="1" noChangeArrowheads="1"/>
          </p:cNvPicPr>
          <p:nvPr/>
        </p:nvPicPr>
        <p:blipFill>
          <a:blip r:embed="rId2" cstate="print"/>
          <a:srcRect/>
          <a:stretch>
            <a:fillRect/>
          </a:stretch>
        </p:blipFill>
        <p:spPr bwMode="auto">
          <a:xfrm>
            <a:off x="990600" y="1600200"/>
            <a:ext cx="5715000" cy="2716547"/>
          </a:xfrm>
          <a:prstGeom prst="rect">
            <a:avLst/>
          </a:prstGeom>
          <a:noFill/>
          <a:ln w="9525">
            <a:noFill/>
            <a:miter lim="800000"/>
            <a:headEnd/>
            <a:tailEnd/>
          </a:ln>
        </p:spPr>
      </p:pic>
    </p:spTree>
    <p:extLst>
      <p:ext uri="{BB962C8B-B14F-4D97-AF65-F5344CB8AC3E}">
        <p14:creationId xmlns:p14="http://schemas.microsoft.com/office/powerpoint/2010/main" val="3713889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graphing examples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 &amp; (d) both break rule #3.  The two sided limit does exist, and it is defined at c, but the two values are not equal so they are not continuous. </a:t>
            </a:r>
          </a:p>
          <a:p>
            <a:endParaRPr lang="en-US" dirty="0" smtClean="0"/>
          </a:p>
          <a:p>
            <a:endParaRPr lang="en-US" dirty="0" smtClean="0"/>
          </a:p>
          <a:p>
            <a:endParaRPr lang="en-US" dirty="0" smtClean="0"/>
          </a:p>
          <a:p>
            <a:endParaRPr lang="en-US" dirty="0" smtClean="0"/>
          </a:p>
          <a:p>
            <a:endParaRPr lang="en-US" dirty="0"/>
          </a:p>
        </p:txBody>
      </p:sp>
      <p:pic>
        <p:nvPicPr>
          <p:cNvPr id="4" name="Picture 12"/>
          <p:cNvPicPr>
            <a:picLocks noChangeAspect="1" noChangeArrowheads="1"/>
          </p:cNvPicPr>
          <p:nvPr/>
        </p:nvPicPr>
        <p:blipFill>
          <a:blip r:embed="rId2" cstate="print"/>
          <a:srcRect/>
          <a:stretch>
            <a:fillRect/>
          </a:stretch>
        </p:blipFill>
        <p:spPr bwMode="auto">
          <a:xfrm>
            <a:off x="1143000" y="1828800"/>
            <a:ext cx="5689600" cy="2654300"/>
          </a:xfrm>
          <a:prstGeom prst="rect">
            <a:avLst/>
          </a:prstGeom>
          <a:noFill/>
          <a:ln w="9525">
            <a:noFill/>
            <a:miter lim="800000"/>
            <a:headEnd/>
            <a:tailEnd/>
          </a:ln>
        </p:spPr>
      </p:pic>
    </p:spTree>
    <p:extLst>
      <p:ext uri="{BB962C8B-B14F-4D97-AF65-F5344CB8AC3E}">
        <p14:creationId xmlns:p14="http://schemas.microsoft.com/office/powerpoint/2010/main" val="942152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example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676400"/>
            <a:ext cx="8022480" cy="3886200"/>
          </a:xfrm>
          <a:prstGeom prst="rect">
            <a:avLst/>
          </a:prstGeom>
          <a:noFill/>
          <a:ln w="9525">
            <a:noFill/>
            <a:miter lim="800000"/>
            <a:headEnd/>
            <a:tailEnd/>
          </a:ln>
        </p:spPr>
      </p:pic>
    </p:spTree>
    <p:extLst>
      <p:ext uri="{BB962C8B-B14F-4D97-AF65-F5344CB8AC3E}">
        <p14:creationId xmlns:p14="http://schemas.microsoft.com/office/powerpoint/2010/main" val="2876773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on an interval</a:t>
            </a:r>
            <a:endParaRPr lang="en-US" dirty="0"/>
          </a:p>
        </p:txBody>
      </p:sp>
      <p:sp>
        <p:nvSpPr>
          <p:cNvPr id="3" name="Content Placeholder 2"/>
          <p:cNvSpPr>
            <a:spLocks noGrp="1"/>
          </p:cNvSpPr>
          <p:nvPr>
            <p:ph idx="1"/>
          </p:nvPr>
        </p:nvSpPr>
        <p:spPr/>
        <p:txBody>
          <a:bodyPr/>
          <a:lstStyle/>
          <a:p>
            <a:r>
              <a:rPr lang="en-US" dirty="0" smtClean="0"/>
              <a:t>Continuity on an interval just means that we are </a:t>
            </a:r>
            <a:r>
              <a:rPr lang="en-US" dirty="0" smtClean="0">
                <a:solidFill>
                  <a:srgbClr val="FF0000"/>
                </a:solidFill>
              </a:rPr>
              <a:t>testing for continuity only on a certain part of the graph</a:t>
            </a:r>
            <a:r>
              <a:rPr lang="en-US" dirty="0" smtClean="0"/>
              <a:t>, and the rules are very similar to the ones previously listed.  You just have to be careful around the ends of the interval.  See example 2 on page 112.</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0" y="4191000"/>
            <a:ext cx="7943850" cy="2124075"/>
          </a:xfrm>
          <a:prstGeom prst="rect">
            <a:avLst/>
          </a:prstGeom>
          <a:noFill/>
          <a:ln w="9525">
            <a:noFill/>
            <a:miter lim="800000"/>
            <a:headEnd/>
            <a:tailEnd/>
          </a:ln>
        </p:spPr>
      </p:pic>
    </p:spTree>
    <p:extLst>
      <p:ext uri="{BB962C8B-B14F-4D97-AF65-F5344CB8AC3E}">
        <p14:creationId xmlns:p14="http://schemas.microsoft.com/office/powerpoint/2010/main" val="925078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Continuity of polynomials, rational functions, and absolute value</a:t>
            </a:r>
            <a:endParaRPr lang="en-US" sz="2800"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Polynomials are continuous everywhere </a:t>
            </a:r>
            <a:r>
              <a:rPr lang="en-US" dirty="0" smtClean="0"/>
              <a:t>because their graphs are always smooth unbroken curves with no jumps breaks or holes which go on forever to the right and to the left.</a:t>
            </a:r>
          </a:p>
          <a:p>
            <a:r>
              <a:rPr lang="en-US" dirty="0" smtClean="0">
                <a:solidFill>
                  <a:srgbClr val="FF0000"/>
                </a:solidFill>
              </a:rPr>
              <a:t>Rational functions are continuous at every point where the denominator is not zero </a:t>
            </a:r>
            <a:r>
              <a:rPr lang="en-US" dirty="0" smtClean="0"/>
              <a:t>because they are made up of polynomial functions which are continuous everywhere, but one cannot divide by zero.  Therefore, they are only discontinuous where the denominator is zero.</a:t>
            </a:r>
          </a:p>
          <a:p>
            <a:r>
              <a:rPr lang="en-US" dirty="0" smtClean="0">
                <a:solidFill>
                  <a:srgbClr val="FF0000"/>
                </a:solidFill>
              </a:rPr>
              <a:t>The absolute value of a continuous function is continuous.</a:t>
            </a:r>
            <a:endParaRPr lang="en-US" dirty="0">
              <a:solidFill>
                <a:srgbClr val="FF0000"/>
              </a:solidFill>
            </a:endParaRPr>
          </a:p>
        </p:txBody>
      </p:sp>
    </p:spTree>
    <p:extLst>
      <p:ext uri="{BB962C8B-B14F-4D97-AF65-F5344CB8AC3E}">
        <p14:creationId xmlns:p14="http://schemas.microsoft.com/office/powerpoint/2010/main" val="80561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The concept of a “limit” is the </a:t>
            </a:r>
            <a:r>
              <a:rPr lang="en-US" u="sng" dirty="0" smtClean="0"/>
              <a:t>fundamental building block on which all calculus concepts are based</a:t>
            </a:r>
            <a:r>
              <a:rPr lang="en-US" dirty="0" smtClean="0"/>
              <a:t>.  </a:t>
            </a:r>
          </a:p>
          <a:p>
            <a:r>
              <a:rPr lang="en-US" dirty="0" smtClean="0"/>
              <a:t>We study </a:t>
            </a:r>
            <a:r>
              <a:rPr lang="en-US" dirty="0" smtClean="0"/>
              <a:t>limits informally, with the goal of developing an intuitive feel for the basic ideas.  </a:t>
            </a:r>
          </a:p>
          <a:p>
            <a:r>
              <a:rPr lang="en-US" dirty="0" smtClean="0"/>
              <a:t>We </a:t>
            </a:r>
            <a:r>
              <a:rPr lang="en-US" dirty="0" smtClean="0"/>
              <a:t>will </a:t>
            </a:r>
            <a:r>
              <a:rPr lang="en-US" dirty="0" smtClean="0"/>
              <a:t>also focus </a:t>
            </a:r>
            <a:r>
              <a:rPr lang="en-US" dirty="0" smtClean="0"/>
              <a:t>on computational methods and precise definitions</a:t>
            </a:r>
            <a:r>
              <a:rPr lang="en-US" dirty="0" smtClean="0"/>
              <a:t>.</a:t>
            </a:r>
            <a:endParaRPr lang="en-US" dirty="0" smtClean="0"/>
          </a:p>
        </p:txBody>
      </p:sp>
    </p:spTree>
    <p:extLst>
      <p:ext uri="{BB962C8B-B14F-4D97-AF65-F5344CB8AC3E}">
        <p14:creationId xmlns:p14="http://schemas.microsoft.com/office/powerpoint/2010/main" val="2076976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rational function</a:t>
            </a:r>
            <a:endParaRPr lang="en-US" dirty="0"/>
          </a:p>
        </p:txBody>
      </p:sp>
      <p:sp>
        <p:nvSpPr>
          <p:cNvPr id="3" name="Content Placeholder 2"/>
          <p:cNvSpPr>
            <a:spLocks noGrp="1"/>
          </p:cNvSpPr>
          <p:nvPr>
            <p:ph idx="1"/>
          </p:nvPr>
        </p:nvSpPr>
        <p:spPr/>
        <p:txBody>
          <a:bodyPr/>
          <a:lstStyle/>
          <a:p>
            <a:r>
              <a:rPr lang="en-US" dirty="0" smtClean="0"/>
              <a:t>I think you already know this, but it is worth making sure.</a:t>
            </a:r>
          </a:p>
          <a:p>
            <a:r>
              <a:rPr lang="en-US" dirty="0" smtClean="0"/>
              <a:t>Example:</a:t>
            </a:r>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0" y="3048000"/>
            <a:ext cx="8047585" cy="2895600"/>
          </a:xfrm>
          <a:prstGeom prst="rect">
            <a:avLst/>
          </a:prstGeom>
          <a:noFill/>
          <a:ln w="9525">
            <a:noFill/>
            <a:miter lim="800000"/>
            <a:headEnd/>
            <a:tailEnd/>
          </a:ln>
        </p:spPr>
      </p:pic>
    </p:spTree>
    <p:extLst>
      <p:ext uri="{BB962C8B-B14F-4D97-AF65-F5344CB8AC3E}">
        <p14:creationId xmlns:p14="http://schemas.microsoft.com/office/powerpoint/2010/main" val="210046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compositions</a:t>
            </a:r>
            <a:endParaRPr lang="en-US" dirty="0"/>
          </a:p>
        </p:txBody>
      </p:sp>
      <p:sp>
        <p:nvSpPr>
          <p:cNvPr id="5" name="Content Placeholder 4"/>
          <p:cNvSpPr>
            <a:spLocks noGrp="1"/>
          </p:cNvSpPr>
          <p:nvPr>
            <p:ph idx="1"/>
          </p:nvPr>
        </p:nvSpPr>
        <p:spPr/>
        <p:txBody>
          <a:bodyPr/>
          <a:lstStyle/>
          <a:p>
            <a:r>
              <a:rPr lang="en-US" dirty="0" smtClean="0"/>
              <a:t>A limit symbol can be moved through a function sign as long as the limit of the inner function exists and is continuous where you are calculating the limit.</a:t>
            </a:r>
          </a:p>
          <a:p>
            <a:endParaRPr lang="en-US" dirty="0" smtClean="0"/>
          </a:p>
          <a:p>
            <a:endParaRPr lang="en-US" dirty="0" smtClean="0"/>
          </a:p>
          <a:p>
            <a:endParaRPr lang="en-US" dirty="0" smtClean="0"/>
          </a:p>
          <a:p>
            <a:endParaRPr lang="en-US" dirty="0" smtClean="0"/>
          </a:p>
          <a:p>
            <a:endParaRPr lang="en-US" dirty="0" smtClean="0"/>
          </a:p>
          <a:p>
            <a:r>
              <a:rPr lang="en-US" dirty="0" smtClean="0"/>
              <a:t>Example: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p:cNvPicPr>
            <a:picLocks noChangeAspect="1" noChangeArrowheads="1"/>
          </p:cNvPicPr>
          <p:nvPr/>
        </p:nvPicPr>
        <p:blipFill>
          <a:blip r:embed="rId2" cstate="print"/>
          <a:srcRect/>
          <a:stretch>
            <a:fillRect/>
          </a:stretch>
        </p:blipFill>
        <p:spPr bwMode="auto">
          <a:xfrm>
            <a:off x="152399" y="3581400"/>
            <a:ext cx="7867869" cy="19812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286000" y="5562600"/>
            <a:ext cx="5791199" cy="609600"/>
          </a:xfrm>
          <a:prstGeom prst="rect">
            <a:avLst/>
          </a:prstGeom>
          <a:noFill/>
          <a:ln w="9525">
            <a:noFill/>
            <a:miter lim="800000"/>
            <a:headEnd/>
            <a:tailEnd/>
          </a:ln>
        </p:spPr>
      </p:pic>
    </p:spTree>
    <p:extLst>
      <p:ext uri="{BB962C8B-B14F-4D97-AF65-F5344CB8AC3E}">
        <p14:creationId xmlns:p14="http://schemas.microsoft.com/office/powerpoint/2010/main" val="1349449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intermediate-value theorem</a:t>
            </a:r>
            <a:endParaRPr lang="en-US" dirty="0"/>
          </a:p>
        </p:txBody>
      </p:sp>
      <p:sp>
        <p:nvSpPr>
          <p:cNvPr id="5" name="Content Placeholder 4"/>
          <p:cNvSpPr>
            <a:spLocks noGrp="1"/>
          </p:cNvSpPr>
          <p:nvPr>
            <p:ph idx="1"/>
          </p:nvPr>
        </p:nvSpPr>
        <p:spPr/>
        <p:txBody>
          <a:bodyPr/>
          <a:lstStyle/>
          <a:p>
            <a:r>
              <a:rPr lang="en-US" dirty="0" smtClean="0"/>
              <a:t>We discussed this some last year, and we will continue to discuss it.  It is more obvious than the theorem sounds.</a:t>
            </a:r>
          </a:p>
          <a:p>
            <a:endParaRPr lang="en-US" dirty="0" smtClean="0"/>
          </a:p>
          <a:p>
            <a:endParaRPr lang="en-US" dirty="0" smtClean="0"/>
          </a:p>
          <a:p>
            <a:pPr>
              <a:buNone/>
            </a:pPr>
            <a:endParaRPr lang="en-US" dirty="0" smtClean="0"/>
          </a:p>
          <a:p>
            <a:r>
              <a:rPr lang="en-US" dirty="0" smtClean="0"/>
              <a:t>Often used to </a:t>
            </a:r>
            <a:r>
              <a:rPr lang="en-US" dirty="0" smtClean="0"/>
              <a:t>find the zeros of a function.</a:t>
            </a:r>
          </a:p>
          <a:p>
            <a:endParaRPr lang="en-US" dirty="0" smtClean="0"/>
          </a:p>
          <a:p>
            <a:endParaRPr lang="en-US" dirty="0"/>
          </a:p>
        </p:txBody>
      </p:sp>
      <p:pic>
        <p:nvPicPr>
          <p:cNvPr id="6" name="Picture 9"/>
          <p:cNvPicPr>
            <a:picLocks noChangeAspect="1" noChangeArrowheads="1"/>
          </p:cNvPicPr>
          <p:nvPr/>
        </p:nvPicPr>
        <p:blipFill>
          <a:blip r:embed="rId2" cstate="print"/>
          <a:srcRect/>
          <a:stretch>
            <a:fillRect/>
          </a:stretch>
        </p:blipFill>
        <p:spPr bwMode="auto">
          <a:xfrm>
            <a:off x="152400" y="3048000"/>
            <a:ext cx="7924800" cy="1109916"/>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0" y="5410200"/>
            <a:ext cx="8077200" cy="1115262"/>
          </a:xfrm>
          <a:prstGeom prst="rect">
            <a:avLst/>
          </a:prstGeom>
          <a:noFill/>
          <a:ln w="9525">
            <a:noFill/>
            <a:miter lim="800000"/>
            <a:headEnd/>
            <a:tailEnd/>
          </a:ln>
        </p:spPr>
      </p:pic>
    </p:spTree>
    <p:extLst>
      <p:ext uri="{BB962C8B-B14F-4D97-AF65-F5344CB8AC3E}">
        <p14:creationId xmlns:p14="http://schemas.microsoft.com/office/powerpoint/2010/main" val="1066242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intermediate-value theorem graphically</a:t>
            </a:r>
            <a:endParaRPr lang="en-US" dirty="0"/>
          </a:p>
        </p:txBody>
      </p:sp>
      <p:sp>
        <p:nvSpPr>
          <p:cNvPr id="3" name="Content Placeholder 2"/>
          <p:cNvSpPr>
            <a:spLocks noGrp="1"/>
          </p:cNvSpPr>
          <p:nvPr>
            <p:ph idx="1"/>
          </p:nvPr>
        </p:nvSpPr>
        <p:spPr/>
        <p:txBody>
          <a:bodyPr/>
          <a:lstStyle/>
          <a:p>
            <a:r>
              <a:rPr lang="en-US" dirty="0" smtClean="0"/>
              <a:t>If two x values have different signs and the function is continuous (no jumps breaks or homes), then there will be a root/zero/x-intercept somewhere between those x values.</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362200" y="3581400"/>
            <a:ext cx="4412195" cy="3048000"/>
          </a:xfrm>
          <a:prstGeom prst="rect">
            <a:avLst/>
          </a:prstGeom>
          <a:noFill/>
          <a:ln w="9525">
            <a:noFill/>
            <a:miter lim="800000"/>
            <a:headEnd/>
            <a:tailEnd/>
          </a:ln>
        </p:spPr>
      </p:pic>
    </p:spTree>
    <p:extLst>
      <p:ext uri="{BB962C8B-B14F-4D97-AF65-F5344CB8AC3E}">
        <p14:creationId xmlns:p14="http://schemas.microsoft.com/office/powerpoint/2010/main" val="4201807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Continuity of trigonometric functions</a:t>
            </a:r>
            <a:endParaRPr lang="en-US" dirty="0"/>
          </a:p>
        </p:txBody>
      </p:sp>
      <p:sp>
        <p:nvSpPr>
          <p:cNvPr id="3" name="Content Placeholder 2"/>
          <p:cNvSpPr>
            <a:spLocks noGrp="1"/>
          </p:cNvSpPr>
          <p:nvPr>
            <p:ph idx="1"/>
          </p:nvPr>
        </p:nvSpPr>
        <p:spPr/>
        <p:txBody>
          <a:bodyPr/>
          <a:lstStyle/>
          <a:p>
            <a:r>
              <a:rPr lang="en-US" dirty="0" smtClean="0"/>
              <a:t>sin x and </a:t>
            </a:r>
            <a:r>
              <a:rPr lang="en-US" dirty="0" err="1" smtClean="0"/>
              <a:t>cos</a:t>
            </a:r>
            <a:r>
              <a:rPr lang="en-US" dirty="0" smtClean="0"/>
              <a:t> x are continuous everywhere.</a:t>
            </a:r>
          </a:p>
          <a:p>
            <a:r>
              <a:rPr lang="en-US" dirty="0" smtClean="0"/>
              <a:t>tan x, cot x, </a:t>
            </a:r>
            <a:r>
              <a:rPr lang="en-US" dirty="0" err="1" smtClean="0"/>
              <a:t>csc</a:t>
            </a:r>
            <a:r>
              <a:rPr lang="en-US" dirty="0" smtClean="0"/>
              <a:t> x, and sec x are continuous everywhere except at their asymptotes.</a:t>
            </a:r>
          </a:p>
          <a:p>
            <a:endParaRPr lang="en-US" dirty="0" smtClean="0"/>
          </a:p>
          <a:p>
            <a:endParaRPr lang="en-US" dirty="0" smtClean="0"/>
          </a:p>
          <a:p>
            <a:endParaRPr lang="en-US" dirty="0" smtClean="0"/>
          </a:p>
          <a:p>
            <a:r>
              <a:rPr lang="en-US" dirty="0" smtClean="0"/>
              <a:t>Therefore, sin </a:t>
            </a:r>
            <a:r>
              <a:rPr lang="en-US" baseline="30000" dirty="0" smtClean="0"/>
              <a:t>-1 </a:t>
            </a:r>
            <a:r>
              <a:rPr lang="en-US" dirty="0" smtClean="0"/>
              <a:t>x, </a:t>
            </a:r>
            <a:r>
              <a:rPr lang="en-US" dirty="0" err="1" smtClean="0"/>
              <a:t>cos</a:t>
            </a:r>
            <a:r>
              <a:rPr lang="en-US" dirty="0" smtClean="0"/>
              <a:t> </a:t>
            </a:r>
            <a:r>
              <a:rPr lang="en-US" baseline="30000" dirty="0" smtClean="0"/>
              <a:t>-1 </a:t>
            </a:r>
            <a:r>
              <a:rPr lang="en-US" dirty="0" smtClean="0"/>
              <a:t>x, and tan </a:t>
            </a:r>
            <a:r>
              <a:rPr lang="en-US" baseline="30000" dirty="0" smtClean="0"/>
              <a:t>-1 </a:t>
            </a:r>
            <a:r>
              <a:rPr lang="en-US" dirty="0" smtClean="0"/>
              <a:t>x are only continuous on their own domains which are (–</a:t>
            </a:r>
            <a:r>
              <a:rPr lang="el-GR" dirty="0" smtClean="0"/>
              <a:t>π</a:t>
            </a:r>
            <a:r>
              <a:rPr lang="en-US" dirty="0" smtClean="0"/>
              <a:t>/2, </a:t>
            </a:r>
            <a:r>
              <a:rPr lang="el-GR" dirty="0" smtClean="0"/>
              <a:t>π</a:t>
            </a:r>
            <a:r>
              <a:rPr lang="en-US" dirty="0" smtClean="0"/>
              <a:t>/2) for sin </a:t>
            </a:r>
            <a:r>
              <a:rPr lang="en-US" baseline="30000" dirty="0" smtClean="0"/>
              <a:t>-1 </a:t>
            </a:r>
            <a:r>
              <a:rPr lang="en-US" dirty="0" smtClean="0"/>
              <a:t>x and tan </a:t>
            </a:r>
            <a:r>
              <a:rPr lang="en-US" baseline="30000" dirty="0" smtClean="0"/>
              <a:t>-1 </a:t>
            </a:r>
            <a:r>
              <a:rPr lang="en-US" dirty="0" smtClean="0"/>
              <a:t>x  and (0,</a:t>
            </a:r>
            <a:r>
              <a:rPr lang="el-GR" dirty="0" smtClean="0"/>
              <a:t>π</a:t>
            </a:r>
            <a:r>
              <a:rPr lang="en-US" dirty="0" smtClean="0"/>
              <a:t>) for </a:t>
            </a:r>
            <a:r>
              <a:rPr lang="en-US" dirty="0" err="1" smtClean="0"/>
              <a:t>cos</a:t>
            </a:r>
            <a:r>
              <a:rPr lang="en-US" dirty="0" smtClean="0"/>
              <a:t> </a:t>
            </a:r>
            <a:r>
              <a:rPr lang="en-US" baseline="30000" dirty="0" smtClean="0"/>
              <a:t>-1 </a:t>
            </a:r>
            <a:r>
              <a:rPr lang="en-US" dirty="0" smtClean="0"/>
              <a:t>x.</a:t>
            </a:r>
          </a:p>
          <a:p>
            <a:endParaRPr lang="en-US" dirty="0"/>
          </a:p>
        </p:txBody>
      </p:sp>
      <p:pic>
        <p:nvPicPr>
          <p:cNvPr id="4" name="Picture 13"/>
          <p:cNvPicPr>
            <a:picLocks noChangeAspect="1" noChangeArrowheads="1"/>
          </p:cNvPicPr>
          <p:nvPr/>
        </p:nvPicPr>
        <p:blipFill>
          <a:blip r:embed="rId2" cstate="print"/>
          <a:srcRect/>
          <a:stretch>
            <a:fillRect/>
          </a:stretch>
        </p:blipFill>
        <p:spPr bwMode="auto">
          <a:xfrm>
            <a:off x="304800" y="3048000"/>
            <a:ext cx="7664450" cy="1061232"/>
          </a:xfrm>
          <a:prstGeom prst="rect">
            <a:avLst/>
          </a:prstGeom>
          <a:noFill/>
          <a:ln w="9525">
            <a:noFill/>
            <a:miter lim="800000"/>
            <a:headEnd/>
            <a:tailEnd/>
          </a:ln>
        </p:spPr>
      </p:pic>
    </p:spTree>
    <p:extLst>
      <p:ext uri="{BB962C8B-B14F-4D97-AF65-F5344CB8AC3E}">
        <p14:creationId xmlns:p14="http://schemas.microsoft.com/office/powerpoint/2010/main" val="2097777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squeezing theorem</a:t>
            </a:r>
            <a:endParaRPr lang="en-US" dirty="0"/>
          </a:p>
        </p:txBody>
      </p:sp>
      <p:sp>
        <p:nvSpPr>
          <p:cNvPr id="3" name="Content Placeholder 2"/>
          <p:cNvSpPr>
            <a:spLocks noGrp="1"/>
          </p:cNvSpPr>
          <p:nvPr>
            <p:ph idx="1"/>
          </p:nvPr>
        </p:nvSpPr>
        <p:spPr/>
        <p:txBody>
          <a:bodyPr/>
          <a:lstStyle/>
          <a:p>
            <a:r>
              <a:rPr lang="en-US" dirty="0" smtClean="0"/>
              <a:t>Theorem </a:t>
            </a:r>
            <a:r>
              <a:rPr lang="en-US" dirty="0" smtClean="0"/>
              <a:t>1.6.5 on a later slide will give you the two most common </a:t>
            </a:r>
            <a:r>
              <a:rPr lang="en-US" dirty="0" smtClean="0"/>
              <a:t>uses.</a:t>
            </a:r>
            <a:endParaRPr lang="en-US" dirty="0" smtClean="0"/>
          </a:p>
          <a:p>
            <a:endParaRPr lang="en-US" dirty="0"/>
          </a:p>
        </p:txBody>
      </p:sp>
      <p:pic>
        <p:nvPicPr>
          <p:cNvPr id="4" name="Picture 18"/>
          <p:cNvPicPr>
            <a:picLocks noChangeAspect="1" noChangeArrowheads="1"/>
          </p:cNvPicPr>
          <p:nvPr/>
        </p:nvPicPr>
        <p:blipFill>
          <a:blip r:embed="rId2" cstate="print"/>
          <a:srcRect/>
          <a:stretch>
            <a:fillRect/>
          </a:stretch>
        </p:blipFill>
        <p:spPr bwMode="auto">
          <a:xfrm>
            <a:off x="0" y="3200400"/>
            <a:ext cx="8116711" cy="3505200"/>
          </a:xfrm>
          <a:prstGeom prst="rect">
            <a:avLst/>
          </a:prstGeom>
          <a:noFill/>
          <a:ln w="9525">
            <a:noFill/>
            <a:miter lim="800000"/>
            <a:headEnd/>
            <a:tailEnd/>
          </a:ln>
        </p:spPr>
      </p:pic>
    </p:spTree>
    <p:extLst>
      <p:ext uri="{BB962C8B-B14F-4D97-AF65-F5344CB8AC3E}">
        <p14:creationId xmlns:p14="http://schemas.microsoft.com/office/powerpoint/2010/main" val="2766538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Squeezing theorem graphically</a:t>
            </a:r>
            <a:endParaRPr lang="en-US" dirty="0"/>
          </a:p>
        </p:txBody>
      </p:sp>
      <p:sp>
        <p:nvSpPr>
          <p:cNvPr id="5" name="Content Placeholder 4"/>
          <p:cNvSpPr>
            <a:spLocks noGrp="1"/>
          </p:cNvSpPr>
          <p:nvPr>
            <p:ph idx="1"/>
          </p:nvPr>
        </p:nvSpPr>
        <p:spPr/>
        <p:txBody>
          <a:bodyPr/>
          <a:lstStyle/>
          <a:p>
            <a:r>
              <a:rPr lang="en-US" dirty="0" smtClean="0"/>
              <a:t>There is no easy way to calculate some indeterminate type 0/0 limits algebraically so, for now, we will squeeze the function between two known functions to find its limit like in the graph below.</a:t>
            </a:r>
          </a:p>
          <a:p>
            <a:endParaRPr lang="en-US" dirty="0" smtClean="0"/>
          </a:p>
          <a:p>
            <a:endParaRPr lang="en-US" dirty="0"/>
          </a:p>
        </p:txBody>
      </p:sp>
      <p:pic>
        <p:nvPicPr>
          <p:cNvPr id="6" name="Picture 8"/>
          <p:cNvPicPr>
            <a:picLocks noChangeAspect="1" noChangeArrowheads="1"/>
          </p:cNvPicPr>
          <p:nvPr/>
        </p:nvPicPr>
        <p:blipFill>
          <a:blip r:embed="rId2" cstate="print"/>
          <a:srcRect/>
          <a:stretch>
            <a:fillRect/>
          </a:stretch>
        </p:blipFill>
        <p:spPr bwMode="auto">
          <a:xfrm>
            <a:off x="1600200" y="3733800"/>
            <a:ext cx="5063638" cy="3124200"/>
          </a:xfrm>
          <a:prstGeom prst="rect">
            <a:avLst/>
          </a:prstGeom>
          <a:noFill/>
          <a:ln w="9525">
            <a:noFill/>
            <a:miter lim="800000"/>
            <a:headEnd/>
            <a:tailEnd/>
          </a:ln>
        </p:spPr>
      </p:pic>
    </p:spTree>
    <p:extLst>
      <p:ext uri="{BB962C8B-B14F-4D97-AF65-F5344CB8AC3E}">
        <p14:creationId xmlns:p14="http://schemas.microsoft.com/office/powerpoint/2010/main" val="1745165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uses this year</a:t>
            </a:r>
            <a:endParaRPr lang="en-US" dirty="0"/>
          </a:p>
        </p:txBody>
      </p:sp>
      <p:sp>
        <p:nvSpPr>
          <p:cNvPr id="3" name="Content Placeholder 2"/>
          <p:cNvSpPr>
            <a:spLocks noGrp="1"/>
          </p:cNvSpPr>
          <p:nvPr>
            <p:ph idx="1"/>
          </p:nvPr>
        </p:nvSpPr>
        <p:spPr/>
        <p:txBody>
          <a:bodyPr/>
          <a:lstStyle/>
          <a:p>
            <a:r>
              <a:rPr lang="en-US" dirty="0" smtClean="0"/>
              <a:t>These are the most common applications of the squeezing theorem </a:t>
            </a:r>
            <a:r>
              <a:rPr lang="en-US" dirty="0" smtClean="0"/>
              <a:t>for the first Calculus course.</a:t>
            </a:r>
            <a:endParaRPr lang="en-US" dirty="0" smtClean="0"/>
          </a:p>
          <a:p>
            <a:endParaRPr lang="en-US" dirty="0" smtClean="0"/>
          </a:p>
          <a:p>
            <a:endParaRPr lang="en-US" dirty="0" smtClean="0"/>
          </a:p>
          <a:p>
            <a:endParaRPr lang="en-US" dirty="0" smtClean="0"/>
          </a:p>
          <a:p>
            <a:r>
              <a:rPr lang="en-US" dirty="0" smtClean="0"/>
              <a:t>They may make more sense if you look at their graphs and find the limits that way.</a:t>
            </a:r>
          </a:p>
          <a:p>
            <a:endParaRPr lang="en-US" dirty="0" smtClean="0"/>
          </a:p>
          <a:p>
            <a:endParaRPr lang="en-US" dirty="0"/>
          </a:p>
        </p:txBody>
      </p:sp>
      <p:pic>
        <p:nvPicPr>
          <p:cNvPr id="4" name="Picture 7"/>
          <p:cNvPicPr>
            <a:picLocks noChangeAspect="1" noChangeArrowheads="1"/>
          </p:cNvPicPr>
          <p:nvPr/>
        </p:nvPicPr>
        <p:blipFill>
          <a:blip r:embed="rId2" cstate="print"/>
          <a:srcRect/>
          <a:stretch>
            <a:fillRect/>
          </a:stretch>
        </p:blipFill>
        <p:spPr bwMode="auto">
          <a:xfrm>
            <a:off x="228600" y="2819400"/>
            <a:ext cx="7848600" cy="1306270"/>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609600" y="5209456"/>
            <a:ext cx="2514600" cy="1648544"/>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a:stretch>
            <a:fillRect/>
          </a:stretch>
        </p:blipFill>
        <p:spPr bwMode="auto">
          <a:xfrm>
            <a:off x="4267200" y="5334000"/>
            <a:ext cx="2378579" cy="1524000"/>
          </a:xfrm>
          <a:prstGeom prst="rect">
            <a:avLst/>
          </a:prstGeom>
          <a:noFill/>
          <a:ln w="9525">
            <a:noFill/>
            <a:miter lim="800000"/>
            <a:headEnd/>
            <a:tailEnd/>
          </a:ln>
        </p:spPr>
      </p:pic>
    </p:spTree>
    <p:extLst>
      <p:ext uri="{BB962C8B-B14F-4D97-AF65-F5344CB8AC3E}">
        <p14:creationId xmlns:p14="http://schemas.microsoft.com/office/powerpoint/2010/main" val="4205763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Proofs and examples</a:t>
            </a:r>
            <a:endParaRPr lang="en-US" dirty="0"/>
          </a:p>
        </p:txBody>
      </p:sp>
      <p:sp>
        <p:nvSpPr>
          <p:cNvPr id="3" name="Content Placeholder 2"/>
          <p:cNvSpPr>
            <a:spLocks noGrp="1"/>
          </p:cNvSpPr>
          <p:nvPr>
            <p:ph idx="1"/>
          </p:nvPr>
        </p:nvSpPr>
        <p:spPr/>
        <p:txBody>
          <a:bodyPr/>
          <a:lstStyle/>
          <a:p>
            <a:r>
              <a:rPr lang="en-US" dirty="0" smtClean="0"/>
              <a:t>Theorem 1.6.5 is proven on page 123 if you are interested in how it works.</a:t>
            </a:r>
          </a:p>
          <a:p>
            <a:r>
              <a:rPr lang="en-US" dirty="0" smtClean="0"/>
              <a:t>Example 1 of how it is used:</a:t>
            </a:r>
          </a:p>
          <a:p>
            <a:endParaRPr lang="en-US"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 y="2971800"/>
            <a:ext cx="7899557" cy="3352800"/>
          </a:xfrm>
          <a:prstGeom prst="rect">
            <a:avLst/>
          </a:prstGeom>
          <a:noFill/>
          <a:ln w="9525">
            <a:noFill/>
            <a:miter lim="800000"/>
            <a:headEnd/>
            <a:tailEnd/>
          </a:ln>
        </p:spPr>
      </p:pic>
    </p:spTree>
    <p:extLst>
      <p:ext uri="{BB962C8B-B14F-4D97-AF65-F5344CB8AC3E}">
        <p14:creationId xmlns:p14="http://schemas.microsoft.com/office/powerpoint/2010/main" val="905337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5" name="Content Placeholder 4"/>
          <p:cNvSpPr>
            <a:spLocks noGrp="1"/>
          </p:cNvSpPr>
          <p:nvPr>
            <p:ph idx="1"/>
          </p:nvPr>
        </p:nvSpPr>
        <p:spPr/>
        <p:txBody>
          <a:bodyPr/>
          <a:lstStyle/>
          <a:p>
            <a:r>
              <a:rPr lang="en-US" dirty="0" smtClean="0"/>
              <a:t>Example 2:</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52400" y="2514600"/>
            <a:ext cx="7924799" cy="1676400"/>
          </a:xfrm>
          <a:prstGeom prst="rect">
            <a:avLst/>
          </a:prstGeom>
          <a:noFill/>
          <a:ln w="9525">
            <a:noFill/>
            <a:miter lim="800000"/>
            <a:headEnd/>
            <a:tailEnd/>
          </a:ln>
        </p:spPr>
      </p:pic>
    </p:spTree>
    <p:extLst>
      <p:ext uri="{BB962C8B-B14F-4D97-AF65-F5344CB8AC3E}">
        <p14:creationId xmlns:p14="http://schemas.microsoft.com/office/powerpoint/2010/main" val="1586583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Geometric problems leading to limits</a:t>
            </a:r>
            <a:endParaRPr lang="en-US" dirty="0"/>
          </a:p>
        </p:txBody>
      </p:sp>
      <p:pic>
        <p:nvPicPr>
          <p:cNvPr id="4" name="Picture 15"/>
          <p:cNvPicPr>
            <a:picLocks noGrp="1" noChangeAspect="1" noChangeArrowheads="1"/>
          </p:cNvPicPr>
          <p:nvPr>
            <p:ph idx="1"/>
          </p:nvPr>
        </p:nvPicPr>
        <p:blipFill>
          <a:blip r:embed="rId2" cstate="print"/>
          <a:srcRect/>
          <a:stretch>
            <a:fillRect/>
          </a:stretch>
        </p:blipFill>
        <p:spPr bwMode="auto">
          <a:xfrm rot="10800000" flipH="1" flipV="1">
            <a:off x="381000" y="1700816"/>
            <a:ext cx="7467600" cy="2947384"/>
          </a:xfrm>
          <a:prstGeom prst="rect">
            <a:avLst/>
          </a:prstGeom>
          <a:noFill/>
          <a:ln w="9525">
            <a:noFill/>
            <a:miter lim="800000"/>
            <a:headEnd/>
            <a:tailEnd/>
          </a:ln>
        </p:spPr>
      </p:pic>
    </p:spTree>
    <p:extLst>
      <p:ext uri="{BB962C8B-B14F-4D97-AF65-F5344CB8AC3E}">
        <p14:creationId xmlns:p14="http://schemas.microsoft.com/office/powerpoint/2010/main" val="901302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calculating limits</a:t>
            </a:r>
            <a:endParaRPr lang="en-US" dirty="0"/>
          </a:p>
        </p:txBody>
      </p:sp>
      <p:sp>
        <p:nvSpPr>
          <p:cNvPr id="3" name="Content Placeholder 2"/>
          <p:cNvSpPr>
            <a:spLocks noGrp="1"/>
          </p:cNvSpPr>
          <p:nvPr>
            <p:ph idx="1"/>
          </p:nvPr>
        </p:nvSpPr>
        <p:spPr/>
        <p:txBody>
          <a:bodyPr/>
          <a:lstStyle/>
          <a:p>
            <a:pPr marL="749808" lvl="1" indent="-457200">
              <a:buFont typeface="+mj-lt"/>
              <a:buAutoNum type="arabicPeriod"/>
            </a:pPr>
            <a:r>
              <a:rPr lang="en-US" dirty="0" smtClean="0"/>
              <a:t>Graph</a:t>
            </a:r>
          </a:p>
          <a:p>
            <a:pPr marL="749808" lvl="1" indent="-457200">
              <a:buFont typeface="+mj-lt"/>
              <a:buAutoNum type="arabicPeriod"/>
            </a:pPr>
            <a:r>
              <a:rPr lang="en-US" dirty="0" smtClean="0"/>
              <a:t>Substitution</a:t>
            </a:r>
          </a:p>
          <a:p>
            <a:pPr marL="749808" lvl="1" indent="-457200">
              <a:buFont typeface="+mj-lt"/>
              <a:buAutoNum type="arabicPeriod"/>
            </a:pPr>
            <a:r>
              <a:rPr lang="en-US" dirty="0" smtClean="0"/>
              <a:t>Simplify, then substitute</a:t>
            </a:r>
          </a:p>
          <a:p>
            <a:pPr marL="749808" lvl="1" indent="-457200">
              <a:buFont typeface="+mj-lt"/>
              <a:buAutoNum type="arabicPeriod"/>
            </a:pPr>
            <a:r>
              <a:rPr lang="en-US" dirty="0" smtClean="0"/>
              <a:t>Multiply numerator and denominator by conjugate of the denominator, then follow with step 3.</a:t>
            </a:r>
          </a:p>
          <a:p>
            <a:pPr marL="749808" lvl="1" indent="-457200">
              <a:buFont typeface="+mj-lt"/>
              <a:buAutoNum type="arabicPeriod"/>
            </a:pPr>
            <a:r>
              <a:rPr lang="en-US" dirty="0" smtClean="0"/>
              <a:t>Analyze end behavior</a:t>
            </a:r>
          </a:p>
          <a:p>
            <a:pPr marL="749808" lvl="1" indent="-457200">
              <a:buFont typeface="+mj-lt"/>
              <a:buAutoNum type="arabicPeriod"/>
            </a:pPr>
            <a:r>
              <a:rPr lang="en-US" dirty="0" smtClean="0"/>
              <a:t>Divide each term in the numerator and denominator by the highest power of x that occurs in the denominator, then follow with other steps. </a:t>
            </a:r>
          </a:p>
          <a:p>
            <a:pPr marL="749808" lvl="1" indent="-457200">
              <a:buFont typeface="+mj-lt"/>
              <a:buAutoNum type="arabicPeriod"/>
            </a:pPr>
            <a:r>
              <a:rPr lang="en-US" smtClean="0"/>
              <a:t>Squeezing </a:t>
            </a:r>
            <a:r>
              <a:rPr lang="en-US" smtClean="0"/>
              <a:t>Theorems</a:t>
            </a:r>
            <a:endParaRPr lang="en-US" dirty="0"/>
          </a:p>
        </p:txBody>
      </p:sp>
    </p:spTree>
    <p:extLst>
      <p:ext uri="{BB962C8B-B14F-4D97-AF65-F5344CB8AC3E}">
        <p14:creationId xmlns:p14="http://schemas.microsoft.com/office/powerpoint/2010/main" val="166032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a:t>
            </a:r>
            <a:endParaRPr lang="en-US" dirty="0"/>
          </a:p>
        </p:txBody>
      </p:sp>
      <p:sp>
        <p:nvSpPr>
          <p:cNvPr id="3" name="Content Placeholder 2"/>
          <p:cNvSpPr>
            <a:spLocks noGrp="1"/>
          </p:cNvSpPr>
          <p:nvPr>
            <p:ph idx="1"/>
          </p:nvPr>
        </p:nvSpPr>
        <p:spPr/>
        <p:txBody>
          <a:bodyPr/>
          <a:lstStyle/>
          <a:p>
            <a:r>
              <a:rPr lang="en-US" dirty="0" smtClean="0"/>
              <a:t>The most basic use of limits is to describe how a function behaves as x (the independent variable) approaches a given value.</a:t>
            </a:r>
          </a:p>
          <a:p>
            <a:pPr>
              <a:buNone/>
            </a:pPr>
            <a:endParaRPr lang="en-US" dirty="0" smtClean="0"/>
          </a:p>
          <a:p>
            <a:r>
              <a:rPr lang="en-US" dirty="0" smtClean="0"/>
              <a:t>In this figure, as x gets</a:t>
            </a:r>
          </a:p>
          <a:p>
            <a:pPr>
              <a:buNone/>
            </a:pPr>
            <a:r>
              <a:rPr lang="en-US" dirty="0" smtClean="0"/>
              <a:t>	closer and closer to 1</a:t>
            </a:r>
          </a:p>
          <a:p>
            <a:pPr>
              <a:buNone/>
            </a:pPr>
            <a:r>
              <a:rPr lang="en-US" dirty="0" smtClean="0"/>
              <a:t>	from either the left or </a:t>
            </a:r>
          </a:p>
          <a:p>
            <a:pPr>
              <a:buNone/>
            </a:pPr>
            <a:r>
              <a:rPr lang="en-US" dirty="0" smtClean="0"/>
              <a:t>	the right, y values get</a:t>
            </a:r>
          </a:p>
          <a:p>
            <a:pPr>
              <a:buNone/>
            </a:pPr>
            <a:r>
              <a:rPr lang="en-US" dirty="0" smtClean="0"/>
              <a:t>	closer and closer to 2.</a:t>
            </a:r>
          </a:p>
          <a:p>
            <a:pPr>
              <a:buNone/>
            </a:pPr>
            <a:endParaRPr lang="en-US" dirty="0"/>
          </a:p>
        </p:txBody>
      </p:sp>
      <p:pic>
        <p:nvPicPr>
          <p:cNvPr id="4" name="Picture 13"/>
          <p:cNvPicPr>
            <a:picLocks noChangeAspect="1" noChangeArrowheads="1"/>
          </p:cNvPicPr>
          <p:nvPr/>
        </p:nvPicPr>
        <p:blipFill>
          <a:blip r:embed="rId2" cstate="print"/>
          <a:srcRect/>
          <a:stretch>
            <a:fillRect/>
          </a:stretch>
        </p:blipFill>
        <p:spPr bwMode="auto">
          <a:xfrm>
            <a:off x="4267200" y="3276600"/>
            <a:ext cx="3276600" cy="3207376"/>
          </a:xfrm>
          <a:prstGeom prst="rect">
            <a:avLst/>
          </a:prstGeom>
          <a:noFill/>
          <a:ln w="9525">
            <a:noFill/>
            <a:miter lim="800000"/>
            <a:headEnd/>
            <a:tailEnd/>
          </a:ln>
        </p:spPr>
      </p:pic>
    </p:spTree>
    <p:extLst>
      <p:ext uri="{BB962C8B-B14F-4D97-AF65-F5344CB8AC3E}">
        <p14:creationId xmlns:p14="http://schemas.microsoft.com/office/powerpoint/2010/main" val="153549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We can find one sided or two sided limits.  Below is the notation for one sided limits.</a:t>
            </a:r>
          </a:p>
          <a:p>
            <a:endParaRPr lang="en-US" dirty="0" smtClean="0"/>
          </a:p>
        </p:txBody>
      </p:sp>
      <p:pic>
        <p:nvPicPr>
          <p:cNvPr id="4" name="Picture 6"/>
          <p:cNvPicPr>
            <a:picLocks noChangeAspect="1" noChangeArrowheads="1"/>
          </p:cNvPicPr>
          <p:nvPr/>
        </p:nvPicPr>
        <p:blipFill>
          <a:blip r:embed="rId2" cstate="print"/>
          <a:srcRect/>
          <a:stretch>
            <a:fillRect/>
          </a:stretch>
        </p:blipFill>
        <p:spPr bwMode="auto">
          <a:xfrm>
            <a:off x="762000" y="2743200"/>
            <a:ext cx="6895759" cy="3352800"/>
          </a:xfrm>
          <a:prstGeom prst="rect">
            <a:avLst/>
          </a:prstGeom>
          <a:noFill/>
          <a:ln w="9525">
            <a:noFill/>
            <a:miter lim="800000"/>
            <a:headEnd/>
            <a:tailEnd/>
          </a:ln>
        </p:spPr>
      </p:pic>
    </p:spTree>
    <p:extLst>
      <p:ext uri="{BB962C8B-B14F-4D97-AF65-F5344CB8AC3E}">
        <p14:creationId xmlns:p14="http://schemas.microsoft.com/office/powerpoint/2010/main" val="243542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sided limits examples</a:t>
            </a:r>
            <a:endParaRPr lang="en-US"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895350" y="1685131"/>
            <a:ext cx="6362700" cy="4695825"/>
          </a:xfrm>
          <a:prstGeom prst="rect">
            <a:avLst/>
          </a:prstGeom>
          <a:noFill/>
          <a:ln w="9525">
            <a:noFill/>
            <a:miter lim="800000"/>
            <a:headEnd/>
            <a:tailEnd/>
          </a:ln>
        </p:spPr>
      </p:pic>
    </p:spTree>
    <p:extLst>
      <p:ext uri="{BB962C8B-B14F-4D97-AF65-F5344CB8AC3E}">
        <p14:creationId xmlns:p14="http://schemas.microsoft.com/office/powerpoint/2010/main" val="2288788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Relationship Between One-Sided and Two-Sided Limits</a:t>
            </a:r>
            <a:endParaRPr lang="en-US" sz="32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sz="2000" dirty="0" smtClean="0"/>
          </a:p>
          <a:p>
            <a:endParaRPr lang="en-US" sz="2000" dirty="0" smtClean="0"/>
          </a:p>
          <a:p>
            <a:r>
              <a:rPr lang="en-US" sz="2000" dirty="0" smtClean="0"/>
              <a:t>Therefore, the two sided limit at a </a:t>
            </a:r>
          </a:p>
          <a:p>
            <a:pPr>
              <a:buNone/>
            </a:pPr>
            <a:r>
              <a:rPr lang="en-US" sz="2000" dirty="0" smtClean="0"/>
              <a:t>	does not exist for the figure on </a:t>
            </a:r>
          </a:p>
          <a:p>
            <a:pPr>
              <a:buNone/>
            </a:pPr>
            <a:r>
              <a:rPr lang="en-US" sz="2000" dirty="0" smtClean="0"/>
              <a:t>	the right because its one sided</a:t>
            </a:r>
          </a:p>
          <a:p>
            <a:pPr>
              <a:buNone/>
            </a:pPr>
            <a:r>
              <a:rPr lang="en-US" sz="2000" dirty="0" smtClean="0"/>
              <a:t>	limits are not equal (1 does</a:t>
            </a:r>
          </a:p>
          <a:p>
            <a:pPr>
              <a:buNone/>
            </a:pPr>
            <a:r>
              <a:rPr lang="en-US" sz="2000" dirty="0" smtClean="0"/>
              <a:t>	not equal 3).</a:t>
            </a:r>
          </a:p>
          <a:p>
            <a:pPr>
              <a:buNone/>
            </a:pPr>
            <a:endParaRPr lang="en-US" dirty="0" smtClean="0"/>
          </a:p>
        </p:txBody>
      </p:sp>
      <p:pic>
        <p:nvPicPr>
          <p:cNvPr id="4" name="Picture 5"/>
          <p:cNvPicPr>
            <a:picLocks noChangeAspect="1" noChangeArrowheads="1"/>
          </p:cNvPicPr>
          <p:nvPr/>
        </p:nvPicPr>
        <p:blipFill>
          <a:blip r:embed="rId2" cstate="print"/>
          <a:srcRect/>
          <a:stretch>
            <a:fillRect/>
          </a:stretch>
        </p:blipFill>
        <p:spPr bwMode="auto">
          <a:xfrm>
            <a:off x="304800" y="1752600"/>
            <a:ext cx="7811911" cy="1524000"/>
          </a:xfrm>
          <a:prstGeom prst="rect">
            <a:avLst/>
          </a:prstGeom>
          <a:noFill/>
          <a:ln w="9525">
            <a:noFill/>
            <a:miter lim="800000"/>
            <a:headEnd/>
            <a:tailEnd/>
          </a:ln>
        </p:spPr>
      </p:pic>
      <p:pic>
        <p:nvPicPr>
          <p:cNvPr id="5" name="Picture 1031"/>
          <p:cNvPicPr>
            <a:picLocks noChangeAspect="1" noChangeArrowheads="1"/>
          </p:cNvPicPr>
          <p:nvPr/>
        </p:nvPicPr>
        <p:blipFill>
          <a:blip r:embed="rId3" cstate="print"/>
          <a:srcRect/>
          <a:stretch>
            <a:fillRect/>
          </a:stretch>
        </p:blipFill>
        <p:spPr bwMode="auto">
          <a:xfrm>
            <a:off x="4648200" y="3733800"/>
            <a:ext cx="3289697" cy="2743200"/>
          </a:xfrm>
          <a:prstGeom prst="rect">
            <a:avLst/>
          </a:prstGeom>
          <a:noFill/>
          <a:ln w="9525">
            <a:noFill/>
            <a:miter lim="800000"/>
            <a:headEnd/>
            <a:tailEnd/>
          </a:ln>
        </p:spPr>
      </p:pic>
    </p:spTree>
    <p:extLst>
      <p:ext uri="{BB962C8B-B14F-4D97-AF65-F5344CB8AC3E}">
        <p14:creationId xmlns:p14="http://schemas.microsoft.com/office/powerpoint/2010/main" val="321608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approach” not at</a:t>
            </a:r>
            <a:endParaRPr lang="en-US" dirty="0"/>
          </a:p>
        </p:txBody>
      </p:sp>
      <p:sp>
        <p:nvSpPr>
          <p:cNvPr id="3" name="Content Placeholder 2"/>
          <p:cNvSpPr>
            <a:spLocks noGrp="1"/>
          </p:cNvSpPr>
          <p:nvPr>
            <p:ph idx="1"/>
          </p:nvPr>
        </p:nvSpPr>
        <p:spPr/>
        <p:txBody>
          <a:bodyPr/>
          <a:lstStyle/>
          <a:p>
            <a:r>
              <a:rPr lang="en-US" dirty="0" smtClean="0"/>
              <a:t>All of these graphs have the same one sided limits and none of the two sided limits exist.  It does not matter what happens right at the a value when determining limits.</a:t>
            </a:r>
          </a:p>
          <a:p>
            <a:endParaRPr lang="en-US" dirty="0" smtClean="0"/>
          </a:p>
          <a:p>
            <a:endParaRPr lang="en-US" dirty="0"/>
          </a:p>
        </p:txBody>
      </p:sp>
      <p:pic>
        <p:nvPicPr>
          <p:cNvPr id="4" name="Picture 1029"/>
          <p:cNvPicPr>
            <a:picLocks noChangeAspect="1" noChangeArrowheads="1"/>
          </p:cNvPicPr>
          <p:nvPr/>
        </p:nvPicPr>
        <p:blipFill>
          <a:blip r:embed="rId2" cstate="print"/>
          <a:srcRect/>
          <a:stretch>
            <a:fillRect/>
          </a:stretch>
        </p:blipFill>
        <p:spPr bwMode="auto">
          <a:xfrm>
            <a:off x="2971800" y="3962400"/>
            <a:ext cx="5038800" cy="1981200"/>
          </a:xfrm>
          <a:prstGeom prst="rect">
            <a:avLst/>
          </a:prstGeom>
          <a:noFill/>
          <a:ln w="9525">
            <a:noFill/>
            <a:miter lim="800000"/>
            <a:headEnd/>
            <a:tailEnd/>
          </a:ln>
        </p:spPr>
      </p:pic>
      <p:pic>
        <p:nvPicPr>
          <p:cNvPr id="5" name="Picture 1031"/>
          <p:cNvPicPr>
            <a:picLocks noChangeAspect="1" noChangeArrowheads="1"/>
          </p:cNvPicPr>
          <p:nvPr/>
        </p:nvPicPr>
        <p:blipFill>
          <a:blip r:embed="rId3" cstate="print"/>
          <a:srcRect/>
          <a:stretch>
            <a:fillRect/>
          </a:stretch>
        </p:blipFill>
        <p:spPr bwMode="auto">
          <a:xfrm>
            <a:off x="228600" y="3886200"/>
            <a:ext cx="2467273" cy="2057400"/>
          </a:xfrm>
          <a:prstGeom prst="rect">
            <a:avLst/>
          </a:prstGeom>
          <a:noFill/>
          <a:ln w="9525">
            <a:noFill/>
            <a:miter lim="800000"/>
            <a:headEnd/>
            <a:tailEnd/>
          </a:ln>
        </p:spPr>
      </p:pic>
    </p:spTree>
    <p:extLst>
      <p:ext uri="{BB962C8B-B14F-4D97-AF65-F5344CB8AC3E}">
        <p14:creationId xmlns:p14="http://schemas.microsoft.com/office/powerpoint/2010/main" val="125689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1403</Words>
  <Application>Microsoft Office PowerPoint</Application>
  <PresentationFormat>On-screen Show (4:3)</PresentationFormat>
  <Paragraphs>177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Opulent</vt:lpstr>
      <vt:lpstr>Chapter One</vt:lpstr>
      <vt:lpstr>All graphics are attributed to:</vt:lpstr>
      <vt:lpstr>Summary</vt:lpstr>
      <vt:lpstr>Geometric problems leading to limits</vt:lpstr>
      <vt:lpstr>limits</vt:lpstr>
      <vt:lpstr>Terminology</vt:lpstr>
      <vt:lpstr>One sided limits examples</vt:lpstr>
      <vt:lpstr>The Relationship Between One-Sided and Two-Sided Limits</vt:lpstr>
      <vt:lpstr>“as you approach” not at</vt:lpstr>
      <vt:lpstr>Infinite limits</vt:lpstr>
      <vt:lpstr>Infinite limits example</vt:lpstr>
      <vt:lpstr>Some basic limits</vt:lpstr>
      <vt:lpstr>Basic tool for finding limits algebraically</vt:lpstr>
      <vt:lpstr>Indeterminate form of type 0/0</vt:lpstr>
      <vt:lpstr>More indeterminate form</vt:lpstr>
      <vt:lpstr>example</vt:lpstr>
      <vt:lpstr>Limits at infinity and horizontal asymptotes</vt:lpstr>
      <vt:lpstr>Example #1</vt:lpstr>
      <vt:lpstr>Example 2</vt:lpstr>
      <vt:lpstr>Limits of polynomials as x approaches +/- infinity</vt:lpstr>
      <vt:lpstr>Higher degree example</vt:lpstr>
      <vt:lpstr>Limits of rational functions as x approaches +/- infinity</vt:lpstr>
      <vt:lpstr>introduction</vt:lpstr>
      <vt:lpstr>Definition of continuity</vt:lpstr>
      <vt:lpstr>Graphing examples that are not continuous</vt:lpstr>
      <vt:lpstr>More graphing examples</vt:lpstr>
      <vt:lpstr>Function example</vt:lpstr>
      <vt:lpstr>Continuity on an interval</vt:lpstr>
      <vt:lpstr>Continuity of polynomials, rational functions, and absolute value</vt:lpstr>
      <vt:lpstr>Example of a rational function</vt:lpstr>
      <vt:lpstr>Continuity of compositions</vt:lpstr>
      <vt:lpstr>The intermediate-value theorem</vt:lpstr>
      <vt:lpstr>The intermediate-value theorem graphically</vt:lpstr>
      <vt:lpstr>Continuity of trigonometric functions</vt:lpstr>
      <vt:lpstr>The squeezing theorem</vt:lpstr>
      <vt:lpstr>Squeezing theorem graphically</vt:lpstr>
      <vt:lpstr>Common uses this year</vt:lpstr>
      <vt:lpstr>Proofs and examples</vt:lpstr>
      <vt:lpstr>Another example</vt:lpstr>
      <vt:lpstr>Strategies for calculating limits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Lewis, Deborah</dc:creator>
  <cp:lastModifiedBy>Lewis, Deborah</cp:lastModifiedBy>
  <cp:revision>6</cp:revision>
  <dcterms:created xsi:type="dcterms:W3CDTF">2015-02-24T17:01:59Z</dcterms:created>
  <dcterms:modified xsi:type="dcterms:W3CDTF">2015-02-24T18:00:12Z</dcterms:modified>
</cp:coreProperties>
</file>